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9" r:id="rId2"/>
    <p:sldId id="256" r:id="rId3"/>
    <p:sldId id="280" r:id="rId4"/>
    <p:sldId id="279" r:id="rId5"/>
    <p:sldId id="281" r:id="rId6"/>
    <p:sldId id="303" r:id="rId7"/>
    <p:sldId id="298" r:id="rId8"/>
    <p:sldId id="263" r:id="rId9"/>
    <p:sldId id="258" r:id="rId10"/>
    <p:sldId id="261" r:id="rId11"/>
    <p:sldId id="264" r:id="rId12"/>
    <p:sldId id="294" r:id="rId13"/>
    <p:sldId id="273" r:id="rId14"/>
    <p:sldId id="283" r:id="rId15"/>
    <p:sldId id="284" r:id="rId16"/>
    <p:sldId id="286" r:id="rId17"/>
    <p:sldId id="287" r:id="rId18"/>
    <p:sldId id="301" r:id="rId19"/>
    <p:sldId id="289" r:id="rId20"/>
    <p:sldId id="305" r:id="rId21"/>
    <p:sldId id="304" r:id="rId22"/>
    <p:sldId id="290" r:id="rId23"/>
    <p:sldId id="277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99" r:id="rId32"/>
    <p:sldId id="30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4660"/>
  </p:normalViewPr>
  <p:slideViewPr>
    <p:cSldViewPr>
      <p:cViewPr varScale="1">
        <p:scale>
          <a:sx n="101" d="100"/>
          <a:sy n="101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tdo.ir/contents/clomiphene-drug-information?search=diminished+ovarian+reserve&amp;topicRef=5445&amp;source=see_li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tdo.ir/contents/clomiphene-drug-information?search=diminished+ovarian+reserve&amp;topicRef=111561&amp;source=see_link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b.utdo.ir/contents/clomiphene-drug-information?search=diminished+ovarian+reserve&amp;topicRef=111561&amp;source=see_lin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2050" name="Picture 2" descr="C:\Users\Administrator\Desktop\in-the-name-of-god-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-23019"/>
            <a:ext cx="9144000" cy="6030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 The live birth rates for women :</a:t>
            </a:r>
          </a:p>
          <a:p>
            <a:pPr algn="l">
              <a:buNone/>
            </a:pPr>
            <a:r>
              <a:rPr lang="en-US" dirty="0" smtClean="0"/>
              <a:t>&lt;35 years of age       42% </a:t>
            </a:r>
          </a:p>
          <a:p>
            <a:pPr algn="l">
              <a:buNone/>
            </a:pPr>
            <a:r>
              <a:rPr lang="en-US" dirty="0" smtClean="0"/>
              <a:t>35 to 37 years     32%  </a:t>
            </a:r>
          </a:p>
          <a:p>
            <a:pPr algn="l">
              <a:buNone/>
            </a:pPr>
            <a:r>
              <a:rPr lang="en-US" dirty="0" smtClean="0"/>
              <a:t>38 to 40 years     22% </a:t>
            </a:r>
          </a:p>
          <a:p>
            <a:pPr algn="l">
              <a:buNone/>
            </a:pPr>
            <a:r>
              <a:rPr lang="en-US" dirty="0" smtClean="0"/>
              <a:t>41 to 42 years     12%  </a:t>
            </a:r>
          </a:p>
          <a:p>
            <a:pPr algn="l">
              <a:buNone/>
            </a:pPr>
            <a:r>
              <a:rPr lang="en-US" dirty="0" smtClean="0"/>
              <a:t>5</a:t>
            </a:r>
            <a:r>
              <a:rPr lang="fa-IR" dirty="0" smtClean="0"/>
              <a:t>%    </a:t>
            </a:r>
            <a:r>
              <a:rPr lang="en-US" dirty="0" smtClean="0"/>
              <a:t>43 to 44 years </a:t>
            </a:r>
          </a:p>
          <a:p>
            <a:pPr algn="l">
              <a:buNone/>
            </a:pPr>
            <a:r>
              <a:rPr lang="en-US" dirty="0" smtClean="0"/>
              <a:t>1</a:t>
            </a:r>
            <a:r>
              <a:rPr lang="fa-IR" dirty="0" smtClean="0"/>
              <a:t>%    </a:t>
            </a:r>
            <a:r>
              <a:rPr lang="en-US" dirty="0" smtClean="0"/>
              <a:t>&gt;44 years were  </a:t>
            </a: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In contrast, in women who used eggs obtained from healthy, young donors, 51 percent of fresh transfers resulted in a live birth, regardless of the age of the recipient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Right Arrow 3"/>
          <p:cNvSpPr/>
          <p:nvPr/>
        </p:nvSpPr>
        <p:spPr>
          <a:xfrm>
            <a:off x="3505200" y="21336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ight Arrow 5"/>
          <p:cNvSpPr/>
          <p:nvPr/>
        </p:nvSpPr>
        <p:spPr>
          <a:xfrm>
            <a:off x="3048000" y="25146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ight Arrow 6"/>
          <p:cNvSpPr/>
          <p:nvPr/>
        </p:nvSpPr>
        <p:spPr>
          <a:xfrm>
            <a:off x="2971800" y="2971800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ight Arrow 12"/>
          <p:cNvSpPr/>
          <p:nvPr/>
        </p:nvSpPr>
        <p:spPr>
          <a:xfrm>
            <a:off x="2971800" y="38100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ight Arrow 8"/>
          <p:cNvSpPr/>
          <p:nvPr/>
        </p:nvSpPr>
        <p:spPr>
          <a:xfrm>
            <a:off x="2971800" y="33528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11" name="Right Arrow 10"/>
          <p:cNvSpPr/>
          <p:nvPr/>
        </p:nvSpPr>
        <p:spPr>
          <a:xfrm>
            <a:off x="3276600" y="41910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 smtClean="0"/>
              <a:t>advise</a:t>
            </a:r>
            <a:r>
              <a:rPr lang="en-US" dirty="0" smtClean="0"/>
              <a:t> initiating an </a:t>
            </a:r>
            <a:r>
              <a:rPr lang="en-US" dirty="0" smtClean="0">
                <a:solidFill>
                  <a:srgbClr val="C00000"/>
                </a:solidFill>
              </a:rPr>
              <a:t>infertility evaluation after six months of attempting conception for women 35 years and older </a:t>
            </a:r>
            <a:r>
              <a:rPr lang="en-US" dirty="0" smtClean="0"/>
              <a:t>and</a:t>
            </a:r>
            <a:r>
              <a:rPr lang="en-US" b="1" dirty="0" smtClean="0"/>
              <a:t> immediate </a:t>
            </a:r>
            <a:r>
              <a:rPr lang="en-US" dirty="0" smtClean="0"/>
              <a:t>consultation for those who are attempting at </a:t>
            </a:r>
            <a:r>
              <a:rPr lang="en-US" b="1" dirty="0" smtClean="0">
                <a:solidFill>
                  <a:srgbClr val="002060"/>
                </a:solidFill>
              </a:rPr>
              <a:t>40 years and older</a:t>
            </a:r>
          </a:p>
          <a:p>
            <a:pPr algn="l">
              <a:buNone/>
            </a:pPr>
            <a:r>
              <a:rPr lang="en-US" b="1" dirty="0" smtClean="0"/>
              <a:t>risk factors</a:t>
            </a:r>
            <a:r>
              <a:rPr lang="en-US" dirty="0" smtClean="0"/>
              <a:t>: </a:t>
            </a:r>
          </a:p>
          <a:p>
            <a:pPr algn="l">
              <a:buNone/>
            </a:pPr>
            <a:r>
              <a:rPr lang="en-US" dirty="0" smtClean="0"/>
              <a:t>prior pelvic surgery (particularly involving the ovaries or ovarian vasculature) </a:t>
            </a:r>
          </a:p>
          <a:p>
            <a:pPr algn="l">
              <a:buNone/>
            </a:pPr>
            <a:r>
              <a:rPr lang="en-US" dirty="0" smtClean="0"/>
              <a:t>endometriosis</a:t>
            </a:r>
          </a:p>
          <a:p>
            <a:pPr algn="l">
              <a:buNone/>
            </a:pPr>
            <a:r>
              <a:rPr lang="en-US" dirty="0" smtClean="0"/>
              <a:t>chemotherapy</a:t>
            </a:r>
          </a:p>
          <a:p>
            <a:pPr algn="l">
              <a:buNone/>
            </a:pPr>
            <a:r>
              <a:rPr lang="en-US" dirty="0" smtClean="0"/>
              <a:t>pelvic infections</a:t>
            </a:r>
          </a:p>
          <a:p>
            <a:pPr algn="l">
              <a:buNone/>
            </a:pPr>
            <a:r>
              <a:rPr lang="en-US" dirty="0" smtClean="0"/>
              <a:t>and known male factor infertility should prompt consideration of an earlier evaluation.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For the evaluation of women with infertility ovarian reserve is</a:t>
            </a:r>
            <a:r>
              <a:rPr lang="en-US" b="1" dirty="0" smtClean="0"/>
              <a:t> assessed </a:t>
            </a:r>
            <a:r>
              <a:rPr lang="en-US" dirty="0" smtClean="0"/>
              <a:t>with:</a:t>
            </a:r>
          </a:p>
          <a:p>
            <a:pPr algn="l">
              <a:buNone/>
            </a:pPr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 </a:t>
            </a:r>
            <a:r>
              <a:rPr lang="en-US" b="1" dirty="0" smtClean="0"/>
              <a:t>(AMH) </a:t>
            </a:r>
            <a:r>
              <a:rPr lang="en-US" dirty="0" smtClean="0"/>
              <a:t>level</a:t>
            </a:r>
          </a:p>
          <a:p>
            <a:pPr algn="l">
              <a:buNone/>
            </a:pPr>
            <a:r>
              <a:rPr lang="en-US" dirty="0" smtClean="0"/>
              <a:t>day 3 follicle-stimulating hormone </a:t>
            </a:r>
            <a:r>
              <a:rPr lang="en-US" b="1" dirty="0" smtClean="0"/>
              <a:t>(FSH) </a:t>
            </a:r>
          </a:p>
          <a:p>
            <a:pPr algn="l">
              <a:buNone/>
            </a:pPr>
            <a:r>
              <a:rPr lang="en-US" b="1" dirty="0" err="1" smtClean="0"/>
              <a:t>estradiol</a:t>
            </a:r>
            <a:r>
              <a:rPr lang="en-US" dirty="0" smtClean="0"/>
              <a:t> levels</a:t>
            </a:r>
          </a:p>
          <a:p>
            <a:pPr algn="l">
              <a:buNone/>
            </a:pPr>
            <a:r>
              <a:rPr lang="en-US" dirty="0" smtClean="0"/>
              <a:t>Other tests such as the </a:t>
            </a:r>
            <a:r>
              <a:rPr lang="en-US" u="sng" dirty="0" err="1" smtClean="0">
                <a:hlinkClick r:id="rId2"/>
              </a:rPr>
              <a:t>clomiphene</a:t>
            </a:r>
            <a:r>
              <a:rPr lang="en-US" dirty="0" smtClean="0"/>
              <a:t> citrate challenge test (CCCT) and </a:t>
            </a:r>
            <a:r>
              <a:rPr lang="en-US" dirty="0" err="1" smtClean="0"/>
              <a:t>antral</a:t>
            </a:r>
            <a:r>
              <a:rPr lang="en-US" dirty="0" smtClean="0"/>
              <a:t> follicle count may be utilized in special circumstances. 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 RECOMMENDATIONS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Diminished ovarian reserve </a:t>
            </a:r>
            <a:r>
              <a:rPr lang="en-US" dirty="0" smtClean="0"/>
              <a:t>can refer </a:t>
            </a:r>
            <a:r>
              <a:rPr lang="en-US" dirty="0" smtClean="0">
                <a:solidFill>
                  <a:srgbClr val="C00000"/>
                </a:solidFill>
              </a:rPr>
              <a:t>to diminished </a:t>
            </a:r>
            <a:r>
              <a:rPr lang="en-US" dirty="0" err="1" smtClean="0">
                <a:solidFill>
                  <a:srgbClr val="C00000"/>
                </a:solidFill>
              </a:rPr>
              <a:t>oocyte</a:t>
            </a:r>
            <a:r>
              <a:rPr lang="en-US" dirty="0" smtClean="0">
                <a:solidFill>
                  <a:srgbClr val="C00000"/>
                </a:solidFill>
              </a:rPr>
              <a:t> quality, </a:t>
            </a:r>
            <a:r>
              <a:rPr lang="en-US" dirty="0" err="1" smtClean="0">
                <a:solidFill>
                  <a:srgbClr val="C00000"/>
                </a:solidFill>
              </a:rPr>
              <a:t>oocyte</a:t>
            </a:r>
            <a:r>
              <a:rPr lang="en-US" dirty="0" smtClean="0">
                <a:solidFill>
                  <a:srgbClr val="C00000"/>
                </a:solidFill>
              </a:rPr>
              <a:t> quantity, or reproductive potentia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endParaRPr lang="en-US" dirty="0" smtClean="0"/>
          </a:p>
          <a:p>
            <a:pPr algn="l">
              <a:buNone/>
            </a:pPr>
            <a:r>
              <a:rPr lang="en-US" dirty="0" smtClean="0">
                <a:solidFill>
                  <a:srgbClr val="0070C0"/>
                </a:solidFill>
              </a:rPr>
              <a:t>there is no ideal test for assessing ovarian reserve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A number of screening tests are utilized, but </a:t>
            </a:r>
            <a:r>
              <a:rPr lang="en-US" b="1" dirty="0" smtClean="0"/>
              <a:t>no single test is highly reliable for predicting pregnancy potential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Coordination of tests provides the best assessment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ovarian reserve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Day 3 FSH </a:t>
            </a:r>
            <a:r>
              <a:rPr lang="en-US" dirty="0" smtClean="0"/>
              <a:t>concentration and consider a value </a:t>
            </a:r>
            <a:r>
              <a:rPr lang="en-US" dirty="0" smtClean="0">
                <a:solidFill>
                  <a:srgbClr val="C00000"/>
                </a:solidFill>
              </a:rPr>
              <a:t>less than 10 </a:t>
            </a:r>
            <a:r>
              <a:rPr lang="en-US" dirty="0" err="1" smtClean="0">
                <a:solidFill>
                  <a:srgbClr val="C00000"/>
                </a:solidFill>
              </a:rPr>
              <a:t>milli</a:t>
            </a:r>
            <a:r>
              <a:rPr lang="en-US" dirty="0" smtClean="0">
                <a:solidFill>
                  <a:srgbClr val="C00000"/>
                </a:solidFill>
              </a:rPr>
              <a:t>-international units/</a:t>
            </a:r>
            <a:r>
              <a:rPr lang="en-US" dirty="0" err="1" smtClean="0">
                <a:solidFill>
                  <a:srgbClr val="C00000"/>
                </a:solidFill>
              </a:rPr>
              <a:t>mL</a:t>
            </a:r>
            <a:r>
              <a:rPr lang="en-US" dirty="0" smtClean="0">
                <a:solidFill>
                  <a:srgbClr val="C00000"/>
                </a:solidFill>
              </a:rPr>
              <a:t> suggestive of adequate ovarian reserve</a:t>
            </a:r>
            <a:r>
              <a:rPr lang="en-US" dirty="0" smtClean="0"/>
              <a:t>, </a:t>
            </a:r>
          </a:p>
          <a:p>
            <a:pPr algn="l">
              <a:buNone/>
            </a:pPr>
            <a:r>
              <a:rPr lang="en-US" dirty="0" smtClean="0"/>
              <a:t>levels of </a:t>
            </a:r>
            <a:r>
              <a:rPr lang="en-US" dirty="0" smtClean="0">
                <a:solidFill>
                  <a:srgbClr val="7030A0"/>
                </a:solidFill>
              </a:rPr>
              <a:t>10 to 15 </a:t>
            </a:r>
            <a:r>
              <a:rPr lang="en-US" dirty="0" err="1" smtClean="0">
                <a:solidFill>
                  <a:srgbClr val="7030A0"/>
                </a:solidFill>
              </a:rPr>
              <a:t>milli</a:t>
            </a:r>
            <a:r>
              <a:rPr lang="en-US" dirty="0" smtClean="0">
                <a:solidFill>
                  <a:srgbClr val="7030A0"/>
                </a:solidFill>
              </a:rPr>
              <a:t>-international units/</a:t>
            </a:r>
            <a:r>
              <a:rPr lang="en-US" dirty="0" err="1" smtClean="0">
                <a:solidFill>
                  <a:srgbClr val="7030A0"/>
                </a:solidFill>
              </a:rPr>
              <a:t>mL</a:t>
            </a:r>
            <a:r>
              <a:rPr lang="en-US" dirty="0" smtClean="0">
                <a:solidFill>
                  <a:srgbClr val="7030A0"/>
                </a:solidFill>
              </a:rPr>
              <a:t> borderline </a:t>
            </a:r>
          </a:p>
          <a:p>
            <a:pPr algn="l">
              <a:buNone/>
            </a:pPr>
            <a:r>
              <a:rPr lang="en-US" b="1" dirty="0" smtClean="0"/>
              <a:t>The upper threshold </a:t>
            </a:r>
            <a:r>
              <a:rPr lang="en-US" dirty="0" smtClean="0"/>
              <a:t>for a normal FSH concentration is </a:t>
            </a:r>
            <a:r>
              <a:rPr lang="en-US" b="1" dirty="0" smtClean="0"/>
              <a:t>laboratory dependent; </a:t>
            </a:r>
            <a:r>
              <a:rPr lang="en-US" dirty="0" smtClean="0"/>
              <a:t>cutoff values of </a:t>
            </a:r>
            <a:r>
              <a:rPr lang="en-US" dirty="0" smtClean="0">
                <a:solidFill>
                  <a:srgbClr val="C00000"/>
                </a:solidFill>
              </a:rPr>
              <a:t>10 to 25 </a:t>
            </a:r>
            <a:r>
              <a:rPr lang="en-US" dirty="0" err="1" smtClean="0">
                <a:solidFill>
                  <a:srgbClr val="C00000"/>
                </a:solidFill>
              </a:rPr>
              <a:t>milli</a:t>
            </a:r>
            <a:r>
              <a:rPr lang="en-US" dirty="0" smtClean="0">
                <a:solidFill>
                  <a:srgbClr val="C00000"/>
                </a:solidFill>
              </a:rPr>
              <a:t>-international </a:t>
            </a:r>
            <a:r>
              <a:rPr lang="en-US" dirty="0" smtClean="0"/>
              <a:t>units/</a:t>
            </a:r>
            <a:r>
              <a:rPr lang="en-US" dirty="0" err="1" smtClean="0"/>
              <a:t>mL</a:t>
            </a:r>
            <a:r>
              <a:rPr lang="en-US" dirty="0" smtClean="0"/>
              <a:t> have been reported because of use of different FSH assay reference standards and assay methodologies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ovarian reserve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cycle day 3 </a:t>
            </a:r>
            <a:r>
              <a:rPr lang="en-US" b="1" dirty="0" err="1" smtClean="0"/>
              <a:t>estradiol</a:t>
            </a:r>
            <a:r>
              <a:rPr lang="en-US" b="1" dirty="0" smtClean="0"/>
              <a:t> level</a:t>
            </a:r>
            <a:r>
              <a:rPr lang="en-US" dirty="0" smtClean="0"/>
              <a:t>, </a:t>
            </a:r>
          </a:p>
          <a:p>
            <a:pPr algn="l">
              <a:buNone/>
            </a:pPr>
            <a:r>
              <a:rPr lang="en-US" dirty="0" smtClean="0"/>
              <a:t>We consider a </a:t>
            </a:r>
            <a:r>
              <a:rPr lang="en-US" dirty="0" smtClean="0">
                <a:solidFill>
                  <a:srgbClr val="C00000"/>
                </a:solidFill>
              </a:rPr>
              <a:t>value &lt;80 pg/</a:t>
            </a:r>
            <a:r>
              <a:rPr lang="en-US" dirty="0" err="1" smtClean="0">
                <a:solidFill>
                  <a:srgbClr val="C00000"/>
                </a:solidFill>
              </a:rPr>
              <a:t>mL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suggestive of </a:t>
            </a:r>
            <a:r>
              <a:rPr lang="en-US" dirty="0" smtClean="0">
                <a:solidFill>
                  <a:srgbClr val="C00000"/>
                </a:solidFill>
              </a:rPr>
              <a:t>adequate ovarian reserve, </a:t>
            </a:r>
            <a:r>
              <a:rPr lang="en-US" dirty="0" smtClean="0"/>
              <a:t>but other cutoffs are also utilized</a:t>
            </a:r>
          </a:p>
          <a:p>
            <a:pPr algn="l">
              <a:buNone/>
            </a:pPr>
            <a:r>
              <a:rPr lang="en-US" dirty="0" smtClean="0"/>
              <a:t>In one prospective study of women undergoing IVF, </a:t>
            </a:r>
            <a:r>
              <a:rPr lang="en-US" dirty="0" smtClean="0">
                <a:solidFill>
                  <a:srgbClr val="7030A0"/>
                </a:solidFill>
              </a:rPr>
              <a:t>day 3 </a:t>
            </a:r>
            <a:r>
              <a:rPr lang="en-US" dirty="0" err="1" smtClean="0">
                <a:solidFill>
                  <a:srgbClr val="7030A0"/>
                </a:solidFill>
              </a:rPr>
              <a:t>estradiol</a:t>
            </a:r>
            <a:r>
              <a:rPr lang="en-US" dirty="0" smtClean="0">
                <a:solidFill>
                  <a:srgbClr val="7030A0"/>
                </a:solidFill>
              </a:rPr>
              <a:t> levels &gt;80 pg/</a:t>
            </a:r>
            <a:r>
              <a:rPr lang="en-US" dirty="0" err="1" smtClean="0">
                <a:solidFill>
                  <a:srgbClr val="7030A0"/>
                </a:solidFill>
              </a:rPr>
              <a:t>mL</a:t>
            </a:r>
            <a:r>
              <a:rPr lang="en-US" dirty="0" smtClean="0">
                <a:solidFill>
                  <a:srgbClr val="7030A0"/>
                </a:solidFill>
              </a:rPr>
              <a:t> resulted in higher cycle cancellation rates and lower pregnancy rates</a:t>
            </a:r>
            <a:r>
              <a:rPr lang="en-US" dirty="0" smtClean="0"/>
              <a:t>, and </a:t>
            </a:r>
            <a:r>
              <a:rPr lang="en-US" b="1" dirty="0" err="1" smtClean="0"/>
              <a:t>estradiol</a:t>
            </a:r>
            <a:r>
              <a:rPr lang="en-US" b="1" dirty="0" smtClean="0"/>
              <a:t> levels &gt;100 pg/</a:t>
            </a:r>
            <a:r>
              <a:rPr lang="en-US" b="1" dirty="0" err="1" smtClean="0"/>
              <a:t>mL</a:t>
            </a:r>
            <a:r>
              <a:rPr lang="en-US" b="1" dirty="0" smtClean="0"/>
              <a:t> were associated with a 0 percent pregnancy rate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ovarian reserve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AMH is a member of the TGF-beta family and is expressed by the </a:t>
            </a:r>
            <a:r>
              <a:rPr lang="en-US" dirty="0" smtClean="0">
                <a:solidFill>
                  <a:srgbClr val="C00000"/>
                </a:solidFill>
              </a:rPr>
              <a:t>small (&lt;8 mm) </a:t>
            </a:r>
            <a:r>
              <a:rPr lang="en-US" dirty="0" err="1" smtClean="0">
                <a:solidFill>
                  <a:srgbClr val="C00000"/>
                </a:solidFill>
              </a:rPr>
              <a:t>preantral</a:t>
            </a:r>
            <a:r>
              <a:rPr lang="en-US" dirty="0" smtClean="0">
                <a:solidFill>
                  <a:srgbClr val="C00000"/>
                </a:solidFill>
              </a:rPr>
              <a:t> and early </a:t>
            </a:r>
            <a:r>
              <a:rPr lang="en-US" dirty="0" err="1" smtClean="0">
                <a:solidFill>
                  <a:srgbClr val="C00000"/>
                </a:solidFill>
              </a:rPr>
              <a:t>antral</a:t>
            </a:r>
            <a:r>
              <a:rPr lang="en-US" dirty="0" smtClean="0">
                <a:solidFill>
                  <a:srgbClr val="C00000"/>
                </a:solidFill>
              </a:rPr>
              <a:t> follicles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The AMH level reflects the size of the primordial follicle pool, </a:t>
            </a:r>
            <a:r>
              <a:rPr lang="en-US" dirty="0" smtClean="0">
                <a:solidFill>
                  <a:srgbClr val="FF0000"/>
                </a:solidFill>
              </a:rPr>
              <a:t>and may be the best biochemical marker of ovarian function across an array of clinical situations </a:t>
            </a:r>
          </a:p>
          <a:p>
            <a:pPr algn="l">
              <a:buNone/>
            </a:pPr>
            <a:r>
              <a:rPr lang="en-US" dirty="0" smtClean="0"/>
              <a:t>AMH levels gradually decline as the primordial follicle pool declines with age </a:t>
            </a:r>
          </a:p>
          <a:p>
            <a:pPr algn="l">
              <a:buNone/>
            </a:pPr>
            <a:r>
              <a:rPr lang="en-US" dirty="0" smtClean="0">
                <a:solidFill>
                  <a:srgbClr val="7030A0"/>
                </a:solidFill>
              </a:rPr>
              <a:t>AMH is undetectable at menopause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r>
              <a:rPr lang="en-US" b="0" dirty="0" smtClean="0"/>
              <a:t> 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92500"/>
          </a:bodyPr>
          <a:lstStyle/>
          <a:p>
            <a:pPr algn="l">
              <a:buNone/>
            </a:pPr>
            <a:r>
              <a:rPr lang="en-US" dirty="0" smtClean="0"/>
              <a:t>The AMH level          </a:t>
            </a:r>
            <a:r>
              <a:rPr lang="en-US" dirty="0" smtClean="0">
                <a:solidFill>
                  <a:srgbClr val="C00000"/>
                </a:solidFill>
              </a:rPr>
              <a:t>an early, reliable, direct indicator of declining ovarian function</a:t>
            </a: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AMH level correlates with the number of </a:t>
            </a:r>
            <a:r>
              <a:rPr lang="en-US" dirty="0" err="1" smtClean="0"/>
              <a:t>oocytes</a:t>
            </a:r>
            <a:r>
              <a:rPr lang="en-US" dirty="0" smtClean="0"/>
              <a:t> retrieved after stimulation and is the best biomarker for predicting poor and </a:t>
            </a:r>
            <a:r>
              <a:rPr lang="fa-IR" dirty="0" smtClean="0"/>
              <a:t> </a:t>
            </a:r>
            <a:r>
              <a:rPr lang="en-US" dirty="0" smtClean="0"/>
              <a:t>excessive ovarian response </a:t>
            </a:r>
          </a:p>
          <a:p>
            <a:pPr algn="l">
              <a:buNone/>
            </a:pPr>
            <a:endParaRPr lang="fa-IR" dirty="0" smtClean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Its diagnostic accuracy for predicting live birth is poor, </a:t>
            </a:r>
            <a:r>
              <a:rPr lang="en-US" dirty="0" smtClean="0"/>
              <a:t>so it should not be used to exclude couples from IVF/</a:t>
            </a:r>
            <a:r>
              <a:rPr lang="en-US" dirty="0" err="1" smtClean="0"/>
              <a:t>intracytoplasmic</a:t>
            </a:r>
            <a:r>
              <a:rPr lang="en-US" dirty="0" smtClean="0"/>
              <a:t> sperm injection (ICSI)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  <p:sp>
        <p:nvSpPr>
          <p:cNvPr id="4" name="Right Arrow 3"/>
          <p:cNvSpPr/>
          <p:nvPr/>
        </p:nvSpPr>
        <p:spPr>
          <a:xfrm>
            <a:off x="2895600" y="1752600"/>
            <a:ext cx="838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AMH</a:t>
            </a:r>
            <a:r>
              <a:rPr lang="en-US" dirty="0" smtClean="0"/>
              <a:t> play a useful role in identifying reduced ovarian follicle pool in certain types of patients such as </a:t>
            </a:r>
            <a:r>
              <a:rPr lang="en-US" dirty="0" smtClean="0">
                <a:solidFill>
                  <a:srgbClr val="C00000"/>
                </a:solidFill>
              </a:rPr>
              <a:t>women with demonstrated infertility, cancer patients, and patients who have had significant ovarian injury from radiation or surgery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b="1" dirty="0" smtClean="0"/>
              <a:t>AMH</a:t>
            </a:r>
            <a:r>
              <a:rPr lang="en-US" dirty="0" smtClean="0"/>
              <a:t> levels in women without infertility </a:t>
            </a:r>
            <a:r>
              <a:rPr lang="en-US" dirty="0" smtClean="0">
                <a:solidFill>
                  <a:srgbClr val="7030A0"/>
                </a:solidFill>
              </a:rPr>
              <a:t>do not correlate with future fertility potential</a:t>
            </a:r>
            <a:r>
              <a:rPr lang="en-US" dirty="0" smtClean="0"/>
              <a:t> or the </a:t>
            </a:r>
            <a:r>
              <a:rPr lang="en-US" dirty="0" smtClean="0">
                <a:solidFill>
                  <a:srgbClr val="FF0000"/>
                </a:solidFill>
              </a:rPr>
              <a:t>time to pregnancy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should not be used to predict reproductive status or onset of menopause</a:t>
            </a:r>
            <a:endParaRPr lang="fa-I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b="1" dirty="0" smtClean="0"/>
              <a:t>AMH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&lt;0.5 </a:t>
            </a:r>
            <a:r>
              <a:rPr lang="en-US" dirty="0" err="1" smtClean="0">
                <a:solidFill>
                  <a:srgbClr val="C00000"/>
                </a:solidFill>
              </a:rPr>
              <a:t>ng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mL</a:t>
            </a:r>
            <a:r>
              <a:rPr lang="en-US" dirty="0" smtClean="0">
                <a:solidFill>
                  <a:srgbClr val="C00000"/>
                </a:solidFill>
              </a:rPr>
              <a:t> predicts reduced ovarian reserve </a:t>
            </a:r>
            <a:r>
              <a:rPr lang="en-US" dirty="0" smtClean="0"/>
              <a:t>with less than three follicles in an IVF cycle.</a:t>
            </a:r>
          </a:p>
          <a:p>
            <a:pPr algn="l">
              <a:buNone/>
            </a:pPr>
            <a:endParaRPr lang="fa-IR" b="1" dirty="0" smtClean="0"/>
          </a:p>
          <a:p>
            <a:pPr algn="l">
              <a:buNone/>
            </a:pPr>
            <a:r>
              <a:rPr lang="en-US" b="1" dirty="0" smtClean="0"/>
              <a:t>AMH </a:t>
            </a:r>
            <a:r>
              <a:rPr lang="en-US" b="1" dirty="0" smtClean="0">
                <a:solidFill>
                  <a:srgbClr val="C00000"/>
                </a:solidFill>
              </a:rPr>
              <a:t>&lt;1.0 </a:t>
            </a:r>
            <a:r>
              <a:rPr lang="en-US" b="1" dirty="0" err="1" smtClean="0">
                <a:solidFill>
                  <a:srgbClr val="C00000"/>
                </a:solidFill>
              </a:rPr>
              <a:t>ng</a:t>
            </a:r>
            <a:r>
              <a:rPr lang="en-US" b="1" dirty="0" smtClean="0">
                <a:solidFill>
                  <a:srgbClr val="C00000"/>
                </a:solidFill>
              </a:rPr>
              <a:t>/</a:t>
            </a:r>
            <a:r>
              <a:rPr lang="en-US" b="1" dirty="0" err="1" smtClean="0">
                <a:solidFill>
                  <a:srgbClr val="C00000"/>
                </a:solidFill>
              </a:rPr>
              <a:t>mL</a:t>
            </a:r>
            <a:r>
              <a:rPr lang="en-US" b="1" dirty="0" smtClean="0">
                <a:solidFill>
                  <a:srgbClr val="C00000"/>
                </a:solidFill>
              </a:rPr>
              <a:t> predicts baseline ovarian reserve </a:t>
            </a:r>
            <a:endParaRPr lang="fa-IR" b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r>
              <a:rPr lang="en-US" b="1" dirty="0" smtClean="0"/>
              <a:t>with a likelihood of limited eggs at retrieval</a:t>
            </a:r>
            <a:endParaRPr lang="fa-IR" b="1" dirty="0" smtClean="0"/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AMH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&gt;1.0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but &lt;3.5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suggests good </a:t>
            </a:r>
            <a:endParaRPr lang="fa-I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response to stimulation</a:t>
            </a:r>
            <a:r>
              <a:rPr lang="en-US" dirty="0" smtClean="0"/>
              <a:t>.</a:t>
            </a:r>
            <a:endParaRPr lang="fa-IR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AMH</a:t>
            </a:r>
            <a:r>
              <a:rPr lang="en-US" dirty="0" smtClean="0">
                <a:solidFill>
                  <a:srgbClr val="0070C0"/>
                </a:solidFill>
              </a:rPr>
              <a:t> &gt;3.5 </a:t>
            </a:r>
            <a:r>
              <a:rPr lang="en-US" dirty="0" err="1" smtClean="0">
                <a:solidFill>
                  <a:srgbClr val="0070C0"/>
                </a:solidFill>
              </a:rPr>
              <a:t>ng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mL</a:t>
            </a:r>
            <a:r>
              <a:rPr lang="en-US" dirty="0" smtClean="0">
                <a:solidFill>
                  <a:srgbClr val="0070C0"/>
                </a:solidFill>
              </a:rPr>
              <a:t> predicts a vigorous response to ovarian stimulation </a:t>
            </a:r>
            <a:r>
              <a:rPr lang="en-US" dirty="0" smtClean="0"/>
              <a:t>and caution should be </a:t>
            </a:r>
          </a:p>
          <a:p>
            <a:pPr algn="l">
              <a:buNone/>
            </a:pPr>
            <a:r>
              <a:rPr lang="en-US" dirty="0" smtClean="0"/>
              <a:t>exercised in order to </a:t>
            </a:r>
            <a:r>
              <a:rPr lang="en-US" b="1" dirty="0" smtClean="0"/>
              <a:t>avoid ovarian </a:t>
            </a:r>
          </a:p>
          <a:p>
            <a:pPr algn="l">
              <a:buNone/>
            </a:pPr>
            <a:r>
              <a:rPr lang="en-US" b="1" dirty="0" err="1" smtClean="0"/>
              <a:t>hyperstimulation</a:t>
            </a:r>
            <a:r>
              <a:rPr lang="en-US" b="1" dirty="0" smtClean="0"/>
              <a:t> syndrome</a:t>
            </a:r>
            <a:r>
              <a:rPr lang="en-US" dirty="0" smtClean="0"/>
              <a:t>.</a:t>
            </a:r>
          </a:p>
          <a:p>
            <a:pPr algn="l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1"/>
            <a:ext cx="8229600" cy="1904999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/>
              <a:t>DIMINISHED OVARIAN RESERVE</a:t>
            </a:r>
            <a:endParaRPr lang="fa-I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/>
              <a:t>Dr </a:t>
            </a:r>
            <a:r>
              <a:rPr lang="en-US" b="1" dirty="0" err="1" smtClean="0"/>
              <a:t>Laya</a:t>
            </a:r>
            <a:r>
              <a:rPr lang="en-US" b="1" dirty="0" smtClean="0"/>
              <a:t> </a:t>
            </a:r>
            <a:r>
              <a:rPr lang="en-US" b="1" dirty="0" err="1" smtClean="0"/>
              <a:t>farzadi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 smtClean="0"/>
              <a:t>Professor Of Tabriz University Of Medical Sciences    Fellowship Of Infertility   </a:t>
            </a:r>
            <a:endParaRPr lang="fa-IR" b="1" dirty="0"/>
          </a:p>
        </p:txBody>
      </p:sp>
      <p:pic>
        <p:nvPicPr>
          <p:cNvPr id="1026" name="Picture 2" descr="C:\Users\Administrator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5753" y="1828800"/>
            <a:ext cx="3178875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AMH</a:t>
            </a:r>
            <a:r>
              <a:rPr lang="en-US" dirty="0" smtClean="0"/>
              <a:t> is the only ORT found to be </a:t>
            </a:r>
            <a:r>
              <a:rPr lang="en-US" dirty="0" smtClean="0">
                <a:solidFill>
                  <a:srgbClr val="000099"/>
                </a:solidFill>
              </a:rPr>
              <a:t>reliable in assessing the residual ovarian reserve </a:t>
            </a:r>
            <a:r>
              <a:rPr lang="en-US" dirty="0" smtClean="0"/>
              <a:t>in young cancer survivors who have received </a:t>
            </a:r>
            <a:r>
              <a:rPr lang="en-US" dirty="0" err="1" smtClean="0"/>
              <a:t>gonadotoxic</a:t>
            </a:r>
            <a:r>
              <a:rPr lang="en-US" dirty="0" smtClean="0"/>
              <a:t> therapy</a:t>
            </a:r>
          </a:p>
          <a:p>
            <a:pPr algn="l">
              <a:buNone/>
            </a:pPr>
            <a:r>
              <a:rPr lang="en-US" dirty="0" smtClean="0">
                <a:solidFill>
                  <a:srgbClr val="7030A0"/>
                </a:solidFill>
              </a:rPr>
              <a:t>Recent evidence suggests that AMH may be a better predictor of occurrence of pregnancy in young poor responders than age alone</a:t>
            </a:r>
          </a:p>
          <a:p>
            <a:pPr algn="l">
              <a:buNone/>
            </a:pPr>
            <a:r>
              <a:rPr lang="en-US" b="1" dirty="0" smtClean="0"/>
              <a:t>AMH </a:t>
            </a:r>
            <a:r>
              <a:rPr lang="en-US" dirty="0" smtClean="0"/>
              <a:t>has been used to assess ovarian reserve in those who wish to </a:t>
            </a:r>
            <a:r>
              <a:rPr lang="en-US" b="1" dirty="0" smtClean="0"/>
              <a:t>delay fertility </a:t>
            </a:r>
            <a:r>
              <a:rPr lang="en-US" dirty="0" smtClean="0"/>
              <a:t>as it is known to be the </a:t>
            </a:r>
            <a:r>
              <a:rPr lang="en-US" b="1" dirty="0" smtClean="0">
                <a:solidFill>
                  <a:srgbClr val="C00000"/>
                </a:solidFill>
              </a:rPr>
              <a:t>earliest marker to show decline in ovarian reserve</a:t>
            </a:r>
            <a:endParaRPr lang="fa-IR" b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endParaRPr lang="en-US" dirty="0" smtClean="0"/>
          </a:p>
          <a:p>
            <a:pPr algn="l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There is no consensus on the threshold value </a:t>
            </a:r>
            <a:endParaRPr lang="fa-IR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reduced fertility potential</a:t>
            </a:r>
          </a:p>
          <a:p>
            <a:pPr algn="l">
              <a:buNone/>
            </a:pPr>
            <a:r>
              <a:rPr lang="en-US" dirty="0" smtClean="0"/>
              <a:t>As the level </a:t>
            </a:r>
            <a:r>
              <a:rPr lang="en-US" b="1" dirty="0" smtClean="0"/>
              <a:t>falls below the lower limit of normal,</a:t>
            </a:r>
            <a:r>
              <a:rPr lang="en-US" dirty="0" smtClean="0"/>
              <a:t> the probability of diminished ovarian reserve progressively increases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with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very low levels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suggesting pregnancy is less likely to occur and the patient will have a poor response to IVF reduced fertility potential</a:t>
            </a:r>
            <a:endParaRPr lang="fa-I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Unlike the day 3 FSH, AMH can be measured anytime during the menstrual cycle and typically demonstrates minimal </a:t>
            </a:r>
            <a:r>
              <a:rPr lang="en-US" dirty="0" err="1" smtClean="0"/>
              <a:t>intercycle</a:t>
            </a:r>
            <a:r>
              <a:rPr lang="en-US" dirty="0" smtClean="0"/>
              <a:t> and </a:t>
            </a:r>
            <a:r>
              <a:rPr lang="en-US" dirty="0" err="1" smtClean="0"/>
              <a:t>intracycle</a:t>
            </a:r>
            <a:r>
              <a:rPr lang="en-US" dirty="0" smtClean="0"/>
              <a:t> variability since the growth of small </a:t>
            </a:r>
            <a:r>
              <a:rPr lang="en-US" dirty="0" err="1" smtClean="0"/>
              <a:t>preantral</a:t>
            </a:r>
            <a:r>
              <a:rPr lang="en-US" dirty="0" smtClean="0"/>
              <a:t> follicles that express it is continuous, not cyclical. </a:t>
            </a:r>
          </a:p>
          <a:p>
            <a:pPr algn="l">
              <a:buNone/>
            </a:pPr>
            <a:r>
              <a:rPr lang="en-US" dirty="0" smtClean="0">
                <a:solidFill>
                  <a:srgbClr val="7030A0"/>
                </a:solidFill>
              </a:rPr>
              <a:t>Reliable AMH kits are readily available from multiple vendors and AMH measurements can be obtained from large clinical reference laboratories</a:t>
            </a:r>
            <a:endParaRPr lang="fa-IR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müllerian</a:t>
            </a:r>
            <a:r>
              <a:rPr lang="en-US" dirty="0" smtClean="0"/>
              <a:t> hormone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None/>
            </a:pPr>
            <a:r>
              <a:rPr lang="en-US" dirty="0" smtClean="0"/>
              <a:t>The pool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of healthy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oocytes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is reduced in women with advancing age</a:t>
            </a:r>
            <a:r>
              <a:rPr lang="en-US" dirty="0" smtClean="0"/>
              <a:t>, one approach to increase the chances of a successful pregnancy is </a:t>
            </a:r>
            <a:r>
              <a:rPr lang="en-US" b="1" dirty="0" smtClean="0"/>
              <a:t>OI.</a:t>
            </a:r>
          </a:p>
          <a:p>
            <a:pPr algn="l">
              <a:buNone/>
            </a:pP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Although the fraction of chromosomally abnormal </a:t>
            </a:r>
            <a:r>
              <a:rPr lang="en-US" dirty="0" err="1" smtClean="0"/>
              <a:t>oocytes</a:t>
            </a:r>
            <a:r>
              <a:rPr lang="en-US" dirty="0" smtClean="0"/>
              <a:t> increases with age, </a:t>
            </a:r>
            <a:r>
              <a:rPr lang="en-US" dirty="0" smtClean="0">
                <a:solidFill>
                  <a:srgbClr val="7030A0"/>
                </a:solidFill>
              </a:rPr>
              <a:t>OI increases the number of </a:t>
            </a:r>
            <a:r>
              <a:rPr lang="en-US" dirty="0" err="1" smtClean="0">
                <a:solidFill>
                  <a:srgbClr val="7030A0"/>
                </a:solidFill>
              </a:rPr>
              <a:t>oocytes</a:t>
            </a:r>
            <a:r>
              <a:rPr lang="en-US" dirty="0" smtClean="0">
                <a:solidFill>
                  <a:srgbClr val="7030A0"/>
                </a:solidFill>
              </a:rPr>
              <a:t> that are matured and ovulated each month,</a:t>
            </a:r>
            <a:r>
              <a:rPr lang="en-US" dirty="0" smtClean="0"/>
              <a:t> thus increasing the probability that one of the </a:t>
            </a:r>
            <a:r>
              <a:rPr lang="en-US" dirty="0" err="1" smtClean="0"/>
              <a:t>oocytes</a:t>
            </a:r>
            <a:r>
              <a:rPr lang="en-US" dirty="0" smtClean="0"/>
              <a:t> released will be healthy and available for fertilization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Ovulation induction</a:t>
            </a:r>
            <a:r>
              <a:rPr lang="en-US" b="0" dirty="0" smtClean="0"/>
              <a:t> 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For women who </a:t>
            </a:r>
            <a:r>
              <a:rPr lang="en-US" dirty="0" smtClean="0">
                <a:solidFill>
                  <a:srgbClr val="7030A0"/>
                </a:solidFill>
              </a:rPr>
              <a:t>do not have adequate ovarian reserve, and thus a poor prognosis for live birth from their own </a:t>
            </a:r>
            <a:r>
              <a:rPr lang="en-US" dirty="0" err="1" smtClean="0">
                <a:solidFill>
                  <a:srgbClr val="7030A0"/>
                </a:solidFill>
              </a:rPr>
              <a:t>oocytes</a:t>
            </a:r>
            <a:r>
              <a:rPr lang="en-US" dirty="0" smtClean="0"/>
              <a:t>, we counsel regarding using donor </a:t>
            </a:r>
            <a:r>
              <a:rPr lang="en-US" dirty="0" err="1" smtClean="0"/>
              <a:t>oocytes</a:t>
            </a:r>
            <a:r>
              <a:rPr lang="en-US" dirty="0" smtClean="0"/>
              <a:t> or alternate family planning options, such as adoption or </a:t>
            </a:r>
            <a:endParaRPr lang="fa-IR" dirty="0" smtClean="0"/>
          </a:p>
          <a:p>
            <a:pPr algn="l">
              <a:buNone/>
            </a:pPr>
            <a:r>
              <a:rPr lang="en-US" dirty="0" smtClean="0"/>
              <a:t>surrogacy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For women with adequate ovarian reserve but additional abnormal testing on fertility evaluation </a:t>
            </a:r>
            <a:r>
              <a:rPr lang="en-US" dirty="0" smtClean="0"/>
              <a:t>(male factor, distal or bilateral tubal factor), we </a:t>
            </a:r>
            <a:r>
              <a:rPr lang="en-US" b="1" dirty="0" smtClean="0"/>
              <a:t>recommend</a:t>
            </a:r>
            <a:r>
              <a:rPr lang="en-US" dirty="0" smtClean="0"/>
              <a:t> they proceed </a:t>
            </a:r>
            <a:r>
              <a:rPr lang="en-US" b="1" dirty="0" smtClean="0">
                <a:solidFill>
                  <a:schemeClr val="accent3"/>
                </a:solidFill>
              </a:rPr>
              <a:t>directly with in vitro fertilization </a:t>
            </a:r>
            <a:r>
              <a:rPr lang="en-US" dirty="0" smtClean="0"/>
              <a:t>(IVF) as IVF has demonstrated efficacy for these women with a </a:t>
            </a:r>
            <a:r>
              <a:rPr lang="en-US" dirty="0" err="1" smtClean="0"/>
              <a:t>fecundability</a:t>
            </a:r>
            <a:r>
              <a:rPr lang="en-US" dirty="0" smtClean="0"/>
              <a:t> rate higher than that of natural conception or ovulation induction (OI) with intrauterine insemination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For women with adequate ovarian reserve, otherwise normal fertility evaluation, and no restrictions to IVF</a:t>
            </a:r>
            <a:r>
              <a:rPr lang="en-US" dirty="0" smtClean="0"/>
              <a:t>, we suggest they proceed with </a:t>
            </a:r>
            <a:r>
              <a:rPr lang="en-US" b="1" dirty="0" smtClean="0"/>
              <a:t>IVF</a:t>
            </a:r>
            <a:r>
              <a:rPr lang="en-US" dirty="0" smtClean="0"/>
              <a:t> because of the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higher pregnancy rates in fewer treatment cycles for IVF </a:t>
            </a:r>
            <a:r>
              <a:rPr lang="en-US" dirty="0" smtClean="0"/>
              <a:t>compared with initial treatment with OI and intrauterine insemination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For women who decline IVF but have adequate ovarian reserve and otherwise normal fertility evaluation</a:t>
            </a:r>
            <a:r>
              <a:rPr lang="en-US" dirty="0" smtClean="0"/>
              <a:t>, we offer OI and intrauterine insemination (IUI).</a:t>
            </a:r>
          </a:p>
          <a:p>
            <a:pPr algn="l">
              <a:buNone/>
            </a:pPr>
            <a:r>
              <a:rPr lang="en-US" b="1" dirty="0" smtClean="0"/>
              <a:t>For women of advanced reproductive age, </a:t>
            </a:r>
            <a:r>
              <a:rPr lang="en-US" dirty="0" smtClean="0"/>
              <a:t>the author prefers </a:t>
            </a:r>
            <a:r>
              <a:rPr lang="en-US" dirty="0" smtClean="0">
                <a:solidFill>
                  <a:srgbClr val="C00000"/>
                </a:solidFill>
              </a:rPr>
              <a:t>OI with </a:t>
            </a:r>
            <a:r>
              <a:rPr lang="en-US" dirty="0" err="1" smtClean="0">
                <a:solidFill>
                  <a:srgbClr val="C00000"/>
                </a:solidFill>
              </a:rPr>
              <a:t>gonadotropins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because </a:t>
            </a:r>
            <a:r>
              <a:rPr lang="en-US" dirty="0" err="1" smtClean="0"/>
              <a:t>gonadotropin</a:t>
            </a:r>
            <a:r>
              <a:rPr lang="en-US" dirty="0" smtClean="0"/>
              <a:t> treatment results in a higher probability of live birth compared with </a:t>
            </a:r>
            <a:r>
              <a:rPr lang="en-US" u="sng" dirty="0" err="1" smtClean="0">
                <a:hlinkClick r:id="rId2"/>
              </a:rPr>
              <a:t>clomiphene</a:t>
            </a:r>
            <a:r>
              <a:rPr lang="en-US" dirty="0" smtClean="0"/>
              <a:t> citrate (CC) OI </a:t>
            </a:r>
          </a:p>
          <a:p>
            <a:pPr algn="l">
              <a:buNone/>
            </a:pPr>
            <a:r>
              <a:rPr lang="en-US" dirty="0" err="1" smtClean="0"/>
              <a:t>gonadotropin</a:t>
            </a:r>
            <a:r>
              <a:rPr lang="en-US" dirty="0" smtClean="0"/>
              <a:t> treatment also results in more multiple gestations, including triplet and higher gestations. For this reason</a:t>
            </a:r>
            <a:r>
              <a:rPr lang="en-US" dirty="0" smtClean="0">
                <a:solidFill>
                  <a:srgbClr val="002060"/>
                </a:solidFill>
              </a:rPr>
              <a:t>, other experts prefer CC as the first OI agent, and proceed with </a:t>
            </a:r>
            <a:r>
              <a:rPr lang="en-US" dirty="0" err="1" smtClean="0">
                <a:solidFill>
                  <a:srgbClr val="002060"/>
                </a:solidFill>
              </a:rPr>
              <a:t>gonadotropin</a:t>
            </a:r>
            <a:r>
              <a:rPr lang="en-US" dirty="0" smtClean="0">
                <a:solidFill>
                  <a:srgbClr val="002060"/>
                </a:solidFill>
              </a:rPr>
              <a:t> treatment only </a:t>
            </a:r>
            <a:endParaRPr lang="fa-IR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fa-IR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if CC/IUI is not successful</a:t>
            </a:r>
            <a:endParaRPr lang="fa-IR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We typically treat with up to three cycles of OI/IUI and again offer IVF if the woman has not conceived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For women ≥35 years of age</a:t>
            </a:r>
            <a:r>
              <a:rPr lang="en-US" dirty="0" smtClean="0"/>
              <a:t>, we typically proceed with assisted reproductive techniques </a:t>
            </a:r>
            <a:r>
              <a:rPr lang="en-US" b="1" dirty="0" smtClean="0"/>
              <a:t>(ART) </a:t>
            </a:r>
            <a:r>
              <a:rPr lang="en-US" dirty="0" smtClean="0"/>
              <a:t>but also offer </a:t>
            </a:r>
            <a:r>
              <a:rPr lang="en-US" u="sng" dirty="0" err="1" smtClean="0">
                <a:hlinkClick r:id="rId2"/>
              </a:rPr>
              <a:t>clomiphene</a:t>
            </a:r>
            <a:r>
              <a:rPr lang="en-US" dirty="0" smtClean="0"/>
              <a:t> if ART is not possible (financial restraints) </a:t>
            </a:r>
          </a:p>
          <a:p>
            <a:pPr algn="l">
              <a:buNone/>
            </a:pPr>
            <a:r>
              <a:rPr lang="en-US" dirty="0" smtClean="0"/>
              <a:t>Advancing directly to ART has </a:t>
            </a:r>
            <a:r>
              <a:rPr lang="en-US" dirty="0" smtClean="0">
                <a:solidFill>
                  <a:srgbClr val="C00000"/>
                </a:solidFill>
              </a:rPr>
              <a:t>been shown to shorten the time to pregnancy (median time to pregnancy 8 and 11 months</a:t>
            </a:r>
          </a:p>
          <a:p>
            <a:pPr algn="l">
              <a:buNone/>
            </a:pPr>
            <a:r>
              <a:rPr lang="en-US" dirty="0" smtClean="0"/>
              <a:t>ART offers the option of freezing excess embryos for future use 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For women who present with </a:t>
            </a:r>
            <a:r>
              <a:rPr lang="en-US" dirty="0" smtClean="0">
                <a:solidFill>
                  <a:srgbClr val="FF0000"/>
                </a:solidFill>
              </a:rPr>
              <a:t>idiopathic infertility who are 35 years and younger</a:t>
            </a:r>
            <a:r>
              <a:rPr lang="en-US" dirty="0" smtClean="0"/>
              <a:t>, the </a:t>
            </a:r>
            <a:r>
              <a:rPr lang="en-US" dirty="0" err="1" smtClean="0"/>
              <a:t>fecundability</a:t>
            </a:r>
            <a:r>
              <a:rPr lang="en-US" dirty="0" smtClean="0"/>
              <a:t> plateaus at two percent per month after one year of attempting.</a:t>
            </a: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 As women mature, this continues to decline until the 44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 birthday, when the </a:t>
            </a:r>
            <a:r>
              <a:rPr lang="en-US" dirty="0" err="1" smtClean="0">
                <a:solidFill>
                  <a:srgbClr val="C00000"/>
                </a:solidFill>
              </a:rPr>
              <a:t>fecundability</a:t>
            </a:r>
            <a:r>
              <a:rPr lang="en-US" dirty="0" smtClean="0">
                <a:solidFill>
                  <a:srgbClr val="C00000"/>
                </a:solidFill>
              </a:rPr>
              <a:t> is negligible </a:t>
            </a:r>
          </a:p>
          <a:p>
            <a:pPr algn="l">
              <a:buNone/>
            </a:pPr>
            <a:r>
              <a:rPr lang="en-US" dirty="0" smtClean="0"/>
              <a:t>Thus expectant management is most appropriate for those who do not want to or cannot pursue more aggressive approaches.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Expectant management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None/>
            </a:pPr>
            <a:r>
              <a:rPr lang="en-US" b="1" dirty="0" smtClean="0"/>
              <a:t>as women matu</a:t>
            </a:r>
            <a:r>
              <a:rPr lang="en-US" dirty="0" smtClean="0"/>
              <a:t>re: with gradual decline beginning at 32 years of age </a:t>
            </a:r>
          </a:p>
          <a:p>
            <a:pPr algn="l">
              <a:buNone/>
            </a:pPr>
            <a:r>
              <a:rPr lang="en-US" dirty="0" smtClean="0"/>
              <a:t>increases the number of chromosomally anomalous </a:t>
            </a:r>
            <a:r>
              <a:rPr lang="en-US" dirty="0" err="1" smtClean="0"/>
              <a:t>oocytes</a:t>
            </a:r>
            <a:r>
              <a:rPr lang="en-US" dirty="0" smtClean="0"/>
              <a:t> ovulated          results in lower fertility and increased risk of miscarriage</a:t>
            </a:r>
          </a:p>
          <a:p>
            <a:pPr algn="l">
              <a:buNone/>
            </a:pPr>
            <a:r>
              <a:rPr lang="en-US" b="1" dirty="0" smtClean="0"/>
              <a:t>other factors</a:t>
            </a:r>
            <a:r>
              <a:rPr lang="en-US" dirty="0" smtClean="0"/>
              <a:t>: 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smoking, other environmental exposures, and certain medical and surgical treatments can compromise </a:t>
            </a:r>
            <a:r>
              <a:rPr lang="en-US" dirty="0" err="1" smtClean="0">
                <a:solidFill>
                  <a:srgbClr val="FF0000"/>
                </a:solidFill>
              </a:rPr>
              <a:t>oocyte</a:t>
            </a:r>
            <a:r>
              <a:rPr lang="en-US" dirty="0" smtClean="0">
                <a:solidFill>
                  <a:srgbClr val="FF0000"/>
                </a:solidFill>
              </a:rPr>
              <a:t> quality, ovarian reserve, and chance for a healthy outcome for pregnancy as women age.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BIOLOGY OF FERTILITY</a:t>
            </a:r>
            <a:endParaRPr lang="fa-IR" dirty="0"/>
          </a:p>
        </p:txBody>
      </p:sp>
      <p:sp>
        <p:nvSpPr>
          <p:cNvPr id="4" name="Right Arrow 3"/>
          <p:cNvSpPr/>
          <p:nvPr/>
        </p:nvSpPr>
        <p:spPr>
          <a:xfrm>
            <a:off x="5029200" y="2895600"/>
            <a:ext cx="762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In women with idiopathic infertility age 35 years and younger, OI increases the monthly fecundity from 2 percent per month to a cumulative pregnancy rate of approximately 30 percent over three cycles</a:t>
            </a:r>
          </a:p>
          <a:p>
            <a:pPr algn="l">
              <a:buNone/>
            </a:pP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For women age 35 and older, the effectiveness declines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OPTIONS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8153400" cy="3340291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 smtClean="0"/>
              <a:t>Conclusion(s):</a:t>
            </a:r>
          </a:p>
          <a:p>
            <a:pPr algn="l">
              <a:buNone/>
            </a:pPr>
            <a:r>
              <a:rPr lang="en-US" b="1" dirty="0" smtClean="0"/>
              <a:t> </a:t>
            </a:r>
            <a:r>
              <a:rPr lang="en-US" dirty="0" smtClean="0"/>
              <a:t>There is an apparent association between DOR and RPL. Low AMH and AFC levels could predict higher odds for pregnancy loss, but more studies are needed to evaluate their </a:t>
            </a:r>
            <a:r>
              <a:rPr lang="fa-IR" dirty="0" smtClean="0"/>
              <a:t> </a:t>
            </a:r>
            <a:r>
              <a:rPr lang="en-US" dirty="0" smtClean="0"/>
              <a:t>prognostic value in the management of</a:t>
            </a:r>
            <a:endParaRPr lang="en-US" cap="small" dirty="0" smtClean="0"/>
          </a:p>
          <a:p>
            <a:pPr lvl="1">
              <a:buNone/>
            </a:pPr>
            <a:r>
              <a:rPr lang="en-US" dirty="0" smtClean="0"/>
              <a:t>.</a:t>
            </a:r>
            <a:r>
              <a:rPr lang="en-US" dirty="0" err="1" smtClean="0"/>
              <a:t>Fertil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 </a:t>
            </a:r>
            <a:r>
              <a:rPr lang="en-US" sz="1400" b="1" dirty="0" smtClean="0"/>
              <a:t>2020</a:t>
            </a:r>
            <a:r>
              <a:rPr lang="en-US" sz="1400" dirty="0" smtClean="0"/>
              <a:t> Apr;113(4):818-827women </a:t>
            </a:r>
            <a:r>
              <a:rPr lang="en-US" dirty="0" smtClean="0"/>
              <a:t>with PRL</a:t>
            </a:r>
            <a:endParaRPr lang="en-US" cap="smal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2286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Diminished ovarian reserve in recurrent pregnancy loss: a systematic review and meta-analysis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 descr="C:\Users\Administrator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138"/>
            <a:ext cx="9144000" cy="684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/>
              <a:t>This decline in fertility is likely </a:t>
            </a:r>
            <a:r>
              <a:rPr lang="en-US" dirty="0" err="1" smtClean="0"/>
              <a:t>multifactorial</a:t>
            </a:r>
            <a:r>
              <a:rPr lang="en-US" dirty="0" smtClean="0"/>
              <a:t>. Women are born with a fixed number of </a:t>
            </a:r>
            <a:r>
              <a:rPr lang="en-US" dirty="0" err="1" smtClean="0"/>
              <a:t>oocytes</a:t>
            </a:r>
            <a:r>
              <a:rPr lang="en-US" dirty="0" smtClean="0"/>
              <a:t>, which declines with age. </a:t>
            </a:r>
          </a:p>
          <a:p>
            <a:pPr algn="l">
              <a:buNone/>
            </a:pPr>
            <a:r>
              <a:rPr lang="en-US" dirty="0" smtClean="0"/>
              <a:t>The quality of </a:t>
            </a:r>
            <a:r>
              <a:rPr lang="en-US" dirty="0" err="1" smtClean="0"/>
              <a:t>oocytes</a:t>
            </a:r>
            <a:r>
              <a:rPr lang="en-US" dirty="0" smtClean="0"/>
              <a:t> also declines with age because meiotic errors occur more frequently with increasing age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During the menstrual cycle, the process to select a dominant follicle for ovulation does not exclude genetically abnormal </a:t>
            </a:r>
            <a:r>
              <a:rPr lang="en-US" dirty="0" err="1" smtClean="0">
                <a:solidFill>
                  <a:srgbClr val="C00000"/>
                </a:solidFill>
              </a:rPr>
              <a:t>oocytes</a:t>
            </a:r>
            <a:r>
              <a:rPr lang="en-US" dirty="0" smtClean="0"/>
              <a:t> 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BIOLOGY OF FERTILITY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smtClean="0"/>
              <a:t>Definition</a:t>
            </a:r>
            <a:r>
              <a:rPr lang="en-US" dirty="0" smtClean="0"/>
              <a:t> </a:t>
            </a:r>
            <a:r>
              <a:rPr lang="en-US" dirty="0" smtClean="0">
                <a:solidFill>
                  <a:srgbClr val="C00000"/>
                </a:solidFill>
              </a:rPr>
              <a:t>– Ovarian reserve describes the functional capability of the ovary and includes the number and quality of a woman's remaining </a:t>
            </a:r>
            <a:r>
              <a:rPr lang="en-US" dirty="0" err="1" smtClean="0">
                <a:solidFill>
                  <a:srgbClr val="C00000"/>
                </a:solidFill>
              </a:rPr>
              <a:t>oocytes</a:t>
            </a: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b="1" dirty="0" smtClean="0"/>
              <a:t>Diminished ovarian reserve </a:t>
            </a:r>
            <a:r>
              <a:rPr lang="en-US" dirty="0" smtClean="0"/>
              <a:t>(DOR): refers to a woman of reproductive age who has regular menses but reduced fecundity or decreased response to ovarian stimulation compared with age-matched women. </a:t>
            </a:r>
          </a:p>
          <a:p>
            <a:pPr algn="l">
              <a:buNone/>
            </a:pPr>
            <a:r>
              <a:rPr lang="en-US" dirty="0" smtClean="0">
                <a:solidFill>
                  <a:srgbClr val="7030A0"/>
                </a:solidFill>
              </a:rPr>
              <a:t>there is no universally agreed upon criteria for diagnosing DOR</a:t>
            </a:r>
            <a:endParaRPr lang="fa-IR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DIMINISHED OVARIAN RESERVE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Menopause</a:t>
            </a:r>
            <a:r>
              <a:rPr lang="en-US" dirty="0" smtClean="0"/>
              <a:t> is a reflection of complete, or near complete, ovarian follicular depletion, with resulting </a:t>
            </a:r>
            <a:r>
              <a:rPr lang="en-US" dirty="0" err="1" smtClean="0"/>
              <a:t>hypoestrogenemia</a:t>
            </a:r>
            <a:r>
              <a:rPr lang="en-US" dirty="0" smtClean="0"/>
              <a:t> and high follicle-stimulating hormone (FSH) </a:t>
            </a:r>
            <a:r>
              <a:rPr lang="en-US" dirty="0" err="1" smtClean="0"/>
              <a:t>conce</a:t>
            </a:r>
            <a:endParaRPr lang="en-US" dirty="0" smtClean="0"/>
          </a:p>
          <a:p>
            <a:pPr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Menopause before age 40 years is considered to be abnormal and is referred to as </a:t>
            </a:r>
            <a:r>
              <a:rPr lang="en-US" b="1" dirty="0" smtClean="0">
                <a:solidFill>
                  <a:srgbClr val="C00000"/>
                </a:solidFill>
              </a:rPr>
              <a:t>primary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ovarian insufficiency (POI). </a:t>
            </a:r>
          </a:p>
          <a:p>
            <a:pPr algn="l">
              <a:buNone/>
            </a:pPr>
            <a:r>
              <a:rPr lang="en-US" dirty="0" smtClean="0"/>
              <a:t>An alternative term, "premature ovarian insufficiency," is used by some experts</a:t>
            </a:r>
            <a:endParaRPr lang="fa-IR" dirty="0" smtClean="0"/>
          </a:p>
          <a:p>
            <a:pPr algn="l">
              <a:buNone/>
            </a:pPr>
            <a:r>
              <a:rPr lang="en-US" dirty="0" err="1" smtClean="0"/>
              <a:t>ntrations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DEFINITIONS</a:t>
            </a:r>
            <a:endParaRPr lang="fa-I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Diminished ovarian reserve </a:t>
            </a:r>
            <a:r>
              <a:rPr lang="en-US" dirty="0" smtClean="0"/>
              <a:t>is not synonymous with </a:t>
            </a:r>
            <a:r>
              <a:rPr lang="en-US" b="1" dirty="0" smtClean="0"/>
              <a:t>POI</a:t>
            </a:r>
            <a:r>
              <a:rPr lang="en-US" dirty="0" smtClean="0"/>
              <a:t>. It is a term used in the context of female infertility evaluation and treatment</a:t>
            </a:r>
          </a:p>
          <a:p>
            <a:pPr algn="l">
              <a:buNone/>
            </a:pPr>
            <a:r>
              <a:rPr lang="en-US" dirty="0" smtClean="0"/>
              <a:t> </a:t>
            </a:r>
          </a:p>
          <a:p>
            <a:pPr algn="l">
              <a:buNone/>
            </a:pPr>
            <a:r>
              <a:rPr lang="en-US" dirty="0" smtClean="0"/>
              <a:t>The term refers to women over age 40 years who also have abnormal ovarian reserve testing (including low serum anti-</a:t>
            </a:r>
            <a:r>
              <a:rPr lang="en-US" dirty="0" err="1" smtClean="0"/>
              <a:t>müllerian</a:t>
            </a:r>
            <a:r>
              <a:rPr lang="en-US" dirty="0" smtClean="0"/>
              <a:t> hormone levels), and/or a poor response to ovarian stimulation during in vitro fertilization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DEFINITION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To be diagnosed with poor ovarian response, two of the three must be present</a:t>
            </a:r>
            <a:r>
              <a:rPr lang="en-US" dirty="0" smtClean="0"/>
              <a:t>: </a:t>
            </a:r>
          </a:p>
          <a:p>
            <a:pPr algn="l" rtl="0">
              <a:buNone/>
            </a:pPr>
            <a:r>
              <a:rPr lang="en-US" dirty="0" smtClean="0"/>
              <a:t>(1) Advanced age (greater than or equal to 40 years old) or any other risk factor</a:t>
            </a:r>
          </a:p>
          <a:p>
            <a:pPr algn="l" rtl="0">
              <a:buNone/>
            </a:pPr>
            <a:r>
              <a:rPr lang="en-US" dirty="0" smtClean="0"/>
              <a:t>(2) Previous poor response to ovarian stimulation (three or fewer </a:t>
            </a:r>
            <a:r>
              <a:rPr lang="en-US" dirty="0" err="1" smtClean="0"/>
              <a:t>oocytes</a:t>
            </a:r>
            <a:r>
              <a:rPr lang="en-US" dirty="0" smtClean="0"/>
              <a:t> with IVF) </a:t>
            </a:r>
          </a:p>
          <a:p>
            <a:pPr algn="l" rtl="0">
              <a:buNone/>
            </a:pPr>
            <a:r>
              <a:rPr lang="en-US" dirty="0" smtClean="0"/>
              <a:t> (3) Any abnormal ovarian reserve test (AFC &lt;5 or AMH &lt;1.1 </a:t>
            </a:r>
            <a:r>
              <a:rPr lang="en-US" dirty="0" err="1" smtClean="0"/>
              <a:t>ng</a:t>
            </a:r>
            <a:r>
              <a:rPr lang="en-US" dirty="0" smtClean="0"/>
              <a:t>/</a:t>
            </a:r>
            <a:r>
              <a:rPr lang="en-US" dirty="0" err="1" smtClean="0"/>
              <a:t>mL</a:t>
            </a:r>
            <a:r>
              <a:rPr lang="en-US" dirty="0" smtClean="0"/>
              <a:t>)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DIMINISHED OVARIAN RESERVE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 In resource-rich countries, the median age of first birth is rising, with many women not       </a:t>
            </a:r>
            <a:endParaRPr lang="fa-IR" dirty="0" smtClean="0"/>
          </a:p>
          <a:p>
            <a:pPr algn="l">
              <a:buNone/>
            </a:pPr>
            <a:r>
              <a:rPr lang="en-US" dirty="0" smtClean="0"/>
              <a:t>starting a family  until after their 35</a:t>
            </a:r>
            <a:r>
              <a:rPr lang="en-US" baseline="30000" dirty="0" smtClean="0"/>
              <a:t>th</a:t>
            </a:r>
            <a:r>
              <a:rPr lang="en-US" dirty="0" smtClean="0"/>
              <a:t> birthday</a:t>
            </a:r>
          </a:p>
          <a:p>
            <a:pPr algn="l"/>
            <a:endParaRPr lang="en-US" dirty="0" smtClean="0"/>
          </a:p>
          <a:p>
            <a:pPr algn="l">
              <a:buNone/>
            </a:pPr>
            <a:r>
              <a:rPr lang="en-US" dirty="0" smtClean="0"/>
              <a:t>These trends have been attributed to a number of societal changes such </a:t>
            </a:r>
            <a:r>
              <a:rPr lang="en-US" dirty="0" smtClean="0">
                <a:solidFill>
                  <a:srgbClr val="C00000"/>
                </a:solidFill>
              </a:rPr>
              <a:t>as increased education for women, higher employment  rates, and better access to reliable birth control</a:t>
            </a:r>
            <a:endParaRPr lang="fa-IR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1212</TotalTime>
  <Words>1518</Words>
  <Application>Microsoft Office PowerPoint</Application>
  <PresentationFormat>On-screen Show (4:3)</PresentationFormat>
  <Paragraphs>140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Slide 1</vt:lpstr>
      <vt:lpstr>DIMINISHED OVARIAN RESERVE</vt:lpstr>
      <vt:lpstr>BIOLOGY OF FERTILITY</vt:lpstr>
      <vt:lpstr>BIOLOGY OF FERTILITY</vt:lpstr>
      <vt:lpstr>DIMINISHED OVARIAN RESERVE</vt:lpstr>
      <vt:lpstr>DEFINITIONS</vt:lpstr>
      <vt:lpstr>DEFINITION</vt:lpstr>
      <vt:lpstr>DIMINISHED OVARIAN RESERVE</vt:lpstr>
      <vt:lpstr>Slide 9</vt:lpstr>
      <vt:lpstr>Slide 10</vt:lpstr>
      <vt:lpstr>EVALUATION</vt:lpstr>
      <vt:lpstr> RECOMMENDATIONS</vt:lpstr>
      <vt:lpstr>Assessment of ovarian reserve</vt:lpstr>
      <vt:lpstr>Assessment of ovarian reserve</vt:lpstr>
      <vt:lpstr>Assessment of ovarian reserve</vt:lpstr>
      <vt:lpstr>Anti-müllerian hormone </vt:lpstr>
      <vt:lpstr>Anti-müllerian hormone</vt:lpstr>
      <vt:lpstr>Anti-müllerian hormone</vt:lpstr>
      <vt:lpstr>Anti-müllerian hormone</vt:lpstr>
      <vt:lpstr>Anti-müllerian hormone</vt:lpstr>
      <vt:lpstr>Anti-müllerian hormone</vt:lpstr>
      <vt:lpstr>Anti-müllerian hormone</vt:lpstr>
      <vt:lpstr>Ovulation induction </vt:lpstr>
      <vt:lpstr>TREATMENT OPTIONS</vt:lpstr>
      <vt:lpstr>TREATMENT OPTIONS</vt:lpstr>
      <vt:lpstr>TREATMENT OPTIONS</vt:lpstr>
      <vt:lpstr>TREATMENT OPTIONS</vt:lpstr>
      <vt:lpstr>TREATMENT OPTIONS</vt:lpstr>
      <vt:lpstr>Expectant management</vt:lpstr>
      <vt:lpstr>TREATMENT OPTIONS</vt:lpstr>
      <vt:lpstr>Diminished ovarian reserve in recurrent pregnancy loss: a systematic review and meta-analysis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DIMINISHED OVARIAN RESERVE</dc:title>
  <dc:creator>Administrator</dc:creator>
  <cp:lastModifiedBy>a</cp:lastModifiedBy>
  <cp:revision>144</cp:revision>
  <dcterms:created xsi:type="dcterms:W3CDTF">2006-08-16T00:00:00Z</dcterms:created>
  <dcterms:modified xsi:type="dcterms:W3CDTF">2021-01-26T06:54:02Z</dcterms:modified>
</cp:coreProperties>
</file>